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363" r:id="rId3"/>
    <p:sldId id="366" r:id="rId4"/>
    <p:sldId id="257" r:id="rId5"/>
    <p:sldId id="364" r:id="rId6"/>
    <p:sldId id="367" r:id="rId7"/>
    <p:sldId id="365" r:id="rId8"/>
    <p:sldId id="370" r:id="rId9"/>
    <p:sldId id="368" r:id="rId10"/>
    <p:sldId id="371" r:id="rId11"/>
    <p:sldId id="369" r:id="rId12"/>
    <p:sldId id="372" r:id="rId13"/>
    <p:sldId id="258" r:id="rId14"/>
    <p:sldId id="376" r:id="rId15"/>
    <p:sldId id="373" r:id="rId16"/>
    <p:sldId id="377" r:id="rId17"/>
    <p:sldId id="379" r:id="rId18"/>
    <p:sldId id="380" r:id="rId19"/>
    <p:sldId id="374" r:id="rId20"/>
    <p:sldId id="381" r:id="rId21"/>
    <p:sldId id="378" r:id="rId22"/>
    <p:sldId id="375" r:id="rId23"/>
    <p:sldId id="385" r:id="rId24"/>
    <p:sldId id="382" r:id="rId25"/>
    <p:sldId id="388" r:id="rId26"/>
    <p:sldId id="383" r:id="rId27"/>
    <p:sldId id="389" r:id="rId28"/>
    <p:sldId id="386" r:id="rId29"/>
    <p:sldId id="390" r:id="rId30"/>
    <p:sldId id="387" r:id="rId31"/>
    <p:sldId id="394" r:id="rId32"/>
    <p:sldId id="384" r:id="rId33"/>
    <p:sldId id="395" r:id="rId34"/>
    <p:sldId id="391" r:id="rId35"/>
    <p:sldId id="396" r:id="rId36"/>
    <p:sldId id="392" r:id="rId37"/>
    <p:sldId id="397" r:id="rId38"/>
    <p:sldId id="393" r:id="rId39"/>
    <p:sldId id="401" r:id="rId40"/>
    <p:sldId id="402" r:id="rId41"/>
    <p:sldId id="403" r:id="rId42"/>
    <p:sldId id="399" r:id="rId43"/>
    <p:sldId id="404" r:id="rId44"/>
    <p:sldId id="400" r:id="rId45"/>
    <p:sldId id="408" r:id="rId46"/>
    <p:sldId id="260" r:id="rId47"/>
    <p:sldId id="409" r:id="rId48"/>
    <p:sldId id="405" r:id="rId49"/>
    <p:sldId id="410" r:id="rId50"/>
    <p:sldId id="406" r:id="rId51"/>
    <p:sldId id="414" r:id="rId52"/>
    <p:sldId id="411" r:id="rId53"/>
    <p:sldId id="415" r:id="rId54"/>
    <p:sldId id="412" r:id="rId55"/>
    <p:sldId id="418" r:id="rId56"/>
    <p:sldId id="416" r:id="rId57"/>
    <p:sldId id="419" r:id="rId58"/>
    <p:sldId id="417" r:id="rId59"/>
    <p:sldId id="423" r:id="rId60"/>
    <p:sldId id="420" r:id="rId61"/>
    <p:sldId id="424" r:id="rId62"/>
    <p:sldId id="421" r:id="rId63"/>
    <p:sldId id="425" r:id="rId64"/>
    <p:sldId id="422" r:id="rId65"/>
    <p:sldId id="426" r:id="rId66"/>
    <p:sldId id="413" r:id="rId67"/>
    <p:sldId id="407" r:id="rId68"/>
    <p:sldId id="431" r:id="rId69"/>
    <p:sldId id="427" r:id="rId70"/>
    <p:sldId id="432" r:id="rId71"/>
    <p:sldId id="428" r:id="rId72"/>
    <p:sldId id="433" r:id="rId73"/>
    <p:sldId id="429" r:id="rId74"/>
    <p:sldId id="437" r:id="rId75"/>
    <p:sldId id="434" r:id="rId76"/>
    <p:sldId id="438" r:id="rId77"/>
    <p:sldId id="435" r:id="rId78"/>
    <p:sldId id="439" r:id="rId79"/>
    <p:sldId id="436" r:id="rId80"/>
    <p:sldId id="444" r:id="rId81"/>
    <p:sldId id="440" r:id="rId82"/>
    <p:sldId id="445" r:id="rId83"/>
    <p:sldId id="441" r:id="rId84"/>
    <p:sldId id="446" r:id="rId85"/>
    <p:sldId id="442" r:id="rId86"/>
    <p:sldId id="447" r:id="rId87"/>
    <p:sldId id="443" r:id="rId88"/>
    <p:sldId id="451" r:id="rId89"/>
    <p:sldId id="448" r:id="rId90"/>
    <p:sldId id="452" r:id="rId91"/>
    <p:sldId id="449" r:id="rId92"/>
    <p:sldId id="453" r:id="rId93"/>
    <p:sldId id="450" r:id="rId94"/>
    <p:sldId id="454" r:id="rId95"/>
    <p:sldId id="430" r:id="rId96"/>
    <p:sldId id="458" r:id="rId97"/>
    <p:sldId id="455" r:id="rId98"/>
    <p:sldId id="459" r:id="rId99"/>
    <p:sldId id="456" r:id="rId100"/>
    <p:sldId id="460" r:id="rId101"/>
    <p:sldId id="457" r:id="rId102"/>
    <p:sldId id="461" r:id="rId10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93102-1769-4C05-8B41-6FC126E3050C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58FAEC-4BD0-4FF7-8AB8-D435F3B4DA6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2935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58FAEC-4BD0-4FF7-8AB8-D435F3B4DA68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752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101E54-10FF-110B-0865-9B557E4E8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F70A02E-3348-941D-F1C7-ECB96E99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6FDD24-8839-9109-AF05-8E5B9CAA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2FFA32-FB55-5479-6010-79E829D0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824973-714C-733C-7F5A-83C61181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4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866AB-D4B0-49FA-0A5A-D02DFFCF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8BE423-2F52-D1E6-C7E1-6A497D44C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7E3EFB-92B4-DB9F-4CC4-D5D26644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6B4582-B914-1A4E-57FF-063ACF28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1C7C8C-E5DC-976F-22D5-E466181D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3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C0B1EE8-4BD6-93D2-285E-CDFC55A50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81307F-35AD-A84A-77BE-4D102A08B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5C26BD-2639-2BA0-2DD4-9A0DE6B0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FD1A5-68BC-3CE9-ADD1-BB92BEA6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00DCF4-2903-3A0F-EFEA-50CD5D71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7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2C423B-B891-EE59-8D11-5B4FB969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667BD-2E43-02B0-F01E-DEE22A9A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5F6906-F882-A443-00D9-9E1EAFA7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DC3161-FB53-7EBD-BA17-2F01768F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DA797F-7F8A-ED90-539B-B1C37317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52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4D4E62-CEC6-75BB-75DF-AE52608F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7D1832-7BB7-0C2D-1BD2-FE622707E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25806-F276-21A9-4F3B-016B29FA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77CA0A-31BF-61ED-CBEA-CF27F4D3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399AE6-05C9-2260-F647-E9014CC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5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AB547-8220-266E-676B-5A3F4D16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AA3927-8562-9204-6299-4C591556E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F71F94-FE8E-84D4-C714-1718CB544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C7EBD1-43D7-4324-5B6D-2C7E1A1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A08A28-3D03-81B7-2012-71293627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A6C978-DD91-9F84-3596-21C75EE8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05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7A362-645F-1946-29D6-A5B8445F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4C2D59-48CA-957D-9DB5-4452A2FFD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6E7118-97EB-1ADE-3A00-FF56D9875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D4C17B5-C35D-DA5D-201C-B3F9EB51A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DF56D8-36B1-C790-9995-7417D1AF8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18B69F4-61CB-7AE2-F70C-FE6BA387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E1D792-BB06-6E2D-64F5-7917458F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1C24C68-E1C7-1226-EA94-01FB5902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53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1B39D0-1C5F-1209-7913-1F928FF4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2602439-2210-2F4D-50EF-0DFD86E0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075809F-8B88-C585-4C4B-D263A1FA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28D3D0-7431-F87F-0536-D4A89E90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87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CAE5729-1065-6598-7528-DB131038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7CCC52-3E57-55D4-5560-12514B8A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29C5EC-FFAD-FB38-5086-050CD5F2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31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9D7E70-0668-260B-B7F1-ADAC408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D5F080-6971-D33B-37F8-2583D370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06921E-0DC2-DE72-EF2D-C9B6B0E1A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56DED9-8AE9-DAD1-CB31-A7EA3502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1CF121-FEB3-4287-AD39-28053CD1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285645-4336-74DF-12CE-D5F920EF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74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4E1E53-FD3B-9A61-9667-7A78C13D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8883C01-098A-F5CB-42A2-8F1AC43F6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C93A377-6326-C81B-4881-01DF7656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CA606F-E2C6-D145-022D-EC78BDB8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0C9A0-BA1B-E401-F174-90F16888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D7F8F4-45B8-8BDD-3D74-0A7BD16F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33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AE9EC5-BDC6-400B-3347-1AEA8AF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B298B0-F8C0-A7E4-BBB9-D4F232490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240CF5-E27A-6C22-9548-A2B2BF776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B13A-B759-462B-B36D-CD8443CB85C5}" type="datetimeFigureOut">
              <a:rPr kumimoji="1" lang="ja-JP" altLang="en-US" smtClean="0"/>
              <a:t>2025/2/27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959D91-4CFD-9E4C-F4A0-F89FC96B3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5ABD2F-E958-E0A7-FD18-1C1420133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82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C047ED6-2C96-920E-6083-EC8F58EF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87" y="512271"/>
            <a:ext cx="7893426" cy="583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0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A03B214-C256-74EF-EAF0-B6B29F1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71" y="1625488"/>
            <a:ext cx="9764658" cy="360702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90BA1C5-BA2F-E292-08AF-BDC155BD4A32}"/>
              </a:ext>
            </a:extLst>
          </p:cNvPr>
          <p:cNvSpPr/>
          <p:nvPr/>
        </p:nvSpPr>
        <p:spPr>
          <a:xfrm>
            <a:off x="1678075" y="2692960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5C46A5-026B-09F9-D510-C26FCA7160D0}"/>
              </a:ext>
            </a:extLst>
          </p:cNvPr>
          <p:cNvSpPr txBox="1"/>
          <p:nvPr/>
        </p:nvSpPr>
        <p:spPr>
          <a:xfrm>
            <a:off x="9035982" y="2908999"/>
            <a:ext cx="2143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リスク低減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C7DC9-652D-F6D0-2D9A-1C5FB3C10EF4}"/>
              </a:ext>
            </a:extLst>
          </p:cNvPr>
          <p:cNvSpPr txBox="1"/>
          <p:nvPr/>
        </p:nvSpPr>
        <p:spPr>
          <a:xfrm>
            <a:off x="4616382" y="4146622"/>
            <a:ext cx="2143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リスク回避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8C7C140-0D1E-D701-07E5-8CE2E8611C34}"/>
              </a:ext>
            </a:extLst>
          </p:cNvPr>
          <p:cNvSpPr txBox="1"/>
          <p:nvPr/>
        </p:nvSpPr>
        <p:spPr>
          <a:xfrm>
            <a:off x="8635723" y="5032456"/>
            <a:ext cx="21436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リスク低減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362116B-B1D5-CCD5-8CE1-91C1C8FBE02E}"/>
              </a:ext>
            </a:extLst>
          </p:cNvPr>
          <p:cNvCxnSpPr>
            <a:cxnSpLocks/>
          </p:cNvCxnSpPr>
          <p:nvPr/>
        </p:nvCxnSpPr>
        <p:spPr>
          <a:xfrm>
            <a:off x="6318818" y="4984736"/>
            <a:ext cx="191078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04FC8DC-3659-98AC-5370-7355F78D44E0}"/>
              </a:ext>
            </a:extLst>
          </p:cNvPr>
          <p:cNvCxnSpPr>
            <a:cxnSpLocks/>
          </p:cNvCxnSpPr>
          <p:nvPr/>
        </p:nvCxnSpPr>
        <p:spPr>
          <a:xfrm>
            <a:off x="2421653" y="4051914"/>
            <a:ext cx="49354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CA400A6-66B1-FE08-E7D5-24E82E89A87B}"/>
              </a:ext>
            </a:extLst>
          </p:cNvPr>
          <p:cNvCxnSpPr>
            <a:cxnSpLocks/>
          </p:cNvCxnSpPr>
          <p:nvPr/>
        </p:nvCxnSpPr>
        <p:spPr>
          <a:xfrm>
            <a:off x="5205046" y="3601413"/>
            <a:ext cx="267621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39646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D3CF4AE1-23A7-A6F1-7E8F-C93EEBBC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5" y="744821"/>
            <a:ext cx="9917050" cy="53683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2D3FDEC-0307-EE99-1D9B-297B9E8153F8}"/>
              </a:ext>
            </a:extLst>
          </p:cNvPr>
          <p:cNvSpPr/>
          <p:nvPr/>
        </p:nvSpPr>
        <p:spPr>
          <a:xfrm>
            <a:off x="1642169" y="4174610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5598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729AF40-BCB6-FBA0-298E-20949791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21" y="1641961"/>
            <a:ext cx="9899557" cy="357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249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729AF40-BCB6-FBA0-298E-20949791A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21" y="1641961"/>
            <a:ext cx="9899557" cy="357407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B596088-A5F1-0742-4E82-353096327E08}"/>
              </a:ext>
            </a:extLst>
          </p:cNvPr>
          <p:cNvSpPr/>
          <p:nvPr/>
        </p:nvSpPr>
        <p:spPr>
          <a:xfrm>
            <a:off x="1703814" y="3712273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A238534-C2C5-7223-5B83-34003F58B0AA}"/>
              </a:ext>
            </a:extLst>
          </p:cNvPr>
          <p:cNvCxnSpPr>
            <a:cxnSpLocks/>
          </p:cNvCxnSpPr>
          <p:nvPr/>
        </p:nvCxnSpPr>
        <p:spPr>
          <a:xfrm>
            <a:off x="8322640" y="2182299"/>
            <a:ext cx="178713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890BF9B-61BB-D35D-7148-096A7E5BB71C}"/>
              </a:ext>
            </a:extLst>
          </p:cNvPr>
          <p:cNvCxnSpPr>
            <a:cxnSpLocks/>
          </p:cNvCxnSpPr>
          <p:nvPr/>
        </p:nvCxnSpPr>
        <p:spPr>
          <a:xfrm>
            <a:off x="2289997" y="4096821"/>
            <a:ext cx="149089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38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6CA9AC9-F78C-C17B-F75F-490EA35E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4" y="1416114"/>
            <a:ext cx="10884492" cy="402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2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6CA9AC9-F78C-C17B-F75F-490EA35EF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4" y="1416114"/>
            <a:ext cx="10884492" cy="402577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93DB1DE-1C4B-E10C-22E9-50DD8E42C84F}"/>
              </a:ext>
            </a:extLst>
          </p:cNvPr>
          <p:cNvSpPr/>
          <p:nvPr/>
        </p:nvSpPr>
        <p:spPr>
          <a:xfrm>
            <a:off x="1446963" y="3707844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0713948-AB2C-4368-6A75-B9AB7F378C20}"/>
              </a:ext>
            </a:extLst>
          </p:cNvPr>
          <p:cNvSpPr txBox="1"/>
          <p:nvPr/>
        </p:nvSpPr>
        <p:spPr>
          <a:xfrm>
            <a:off x="9568546" y="3267542"/>
            <a:ext cx="14243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脆弱性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CD3D563-94C6-6D02-AD62-052452F464F8}"/>
              </a:ext>
            </a:extLst>
          </p:cNvPr>
          <p:cNvSpPr txBox="1"/>
          <p:nvPr/>
        </p:nvSpPr>
        <p:spPr>
          <a:xfrm>
            <a:off x="6505472" y="4304197"/>
            <a:ext cx="2176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定義なし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1012B50-71C4-5DF1-C84E-6926CDB10809}"/>
              </a:ext>
            </a:extLst>
          </p:cNvPr>
          <p:cNvSpPr txBox="1"/>
          <p:nvPr/>
        </p:nvSpPr>
        <p:spPr>
          <a:xfrm>
            <a:off x="7781613" y="4792657"/>
            <a:ext cx="20758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リスク基準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952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6988BA6-B090-8227-53B1-9FC7CB1E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5" y="1747453"/>
            <a:ext cx="10404050" cy="336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25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6988BA6-B090-8227-53B1-9FC7CB1EEB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75" y="1747453"/>
            <a:ext cx="10404050" cy="336309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AED7471-B443-63EC-1023-34CD4A3C1BE9}"/>
              </a:ext>
            </a:extLst>
          </p:cNvPr>
          <p:cNvSpPr/>
          <p:nvPr/>
        </p:nvSpPr>
        <p:spPr>
          <a:xfrm>
            <a:off x="6260123" y="4461471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66765DF-AD72-4C81-9BC4-CF7DD2E0BCA8}"/>
              </a:ext>
            </a:extLst>
          </p:cNvPr>
          <p:cNvSpPr txBox="1"/>
          <p:nvPr/>
        </p:nvSpPr>
        <p:spPr>
          <a:xfrm>
            <a:off x="3526972" y="2987862"/>
            <a:ext cx="79181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  <a:latin typeface="Helvetica" panose="020B0604020202020204" pitchFamily="34" charset="0"/>
              </a:rPr>
              <a:t>アカウンタビリティとは、権限移譲された職務に関してステークホルダーに説明する責任、またはその説明責任を果たすことを指します</a:t>
            </a:r>
            <a:endParaRPr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5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5F4FC18-2FD8-BB60-4EDD-994469132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0" y="1080633"/>
            <a:ext cx="10569720" cy="46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20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5F4FC18-2FD8-BB60-4EDD-994469132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0" y="1080633"/>
            <a:ext cx="10569720" cy="469673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C6977D7-00E7-209A-0E14-34205D5A47C9}"/>
              </a:ext>
            </a:extLst>
          </p:cNvPr>
          <p:cNvSpPr/>
          <p:nvPr/>
        </p:nvSpPr>
        <p:spPr>
          <a:xfrm>
            <a:off x="1386673" y="3687747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4162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06E43DC7-8C47-115D-CD5C-263D4BE3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3" y="612617"/>
            <a:ext cx="10412333" cy="56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3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06E43DC7-8C47-115D-CD5C-263D4BE3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833" y="612617"/>
            <a:ext cx="10412333" cy="563276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DFE8F9-9BD0-342E-40ED-44DC80B222E2}"/>
              </a:ext>
            </a:extLst>
          </p:cNvPr>
          <p:cNvSpPr/>
          <p:nvPr/>
        </p:nvSpPr>
        <p:spPr>
          <a:xfrm>
            <a:off x="1436915" y="5305532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91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27B6F05-AFD8-6E38-F80C-B6775DB9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9" y="768575"/>
            <a:ext cx="9982241" cy="53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7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7C047ED6-2C96-920E-6083-EC8F58EF1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87" y="512271"/>
            <a:ext cx="7893426" cy="58334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53803D6-C6C2-8161-94D2-FB20C90262E0}"/>
              </a:ext>
            </a:extLst>
          </p:cNvPr>
          <p:cNvSpPr/>
          <p:nvPr/>
        </p:nvSpPr>
        <p:spPr>
          <a:xfrm>
            <a:off x="2672862" y="4582049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7814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27B6F05-AFD8-6E38-F80C-B6775DB97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79" y="768575"/>
            <a:ext cx="9982241" cy="53208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37A55EA-E83B-90D0-7F54-6C1FAF9D2956}"/>
              </a:ext>
            </a:extLst>
          </p:cNvPr>
          <p:cNvSpPr/>
          <p:nvPr/>
        </p:nvSpPr>
        <p:spPr>
          <a:xfrm>
            <a:off x="1738366" y="3156860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EEC5AB-F9F2-2C5E-F342-9193E8936E97}"/>
              </a:ext>
            </a:extLst>
          </p:cNvPr>
          <p:cNvSpPr txBox="1"/>
          <p:nvPr/>
        </p:nvSpPr>
        <p:spPr>
          <a:xfrm>
            <a:off x="7566410" y="3741490"/>
            <a:ext cx="34001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ドメイン名ハイジャック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FD9832-DCB8-F3D9-B952-5E6D3AFC9D78}"/>
              </a:ext>
            </a:extLst>
          </p:cNvPr>
          <p:cNvSpPr txBox="1"/>
          <p:nvPr/>
        </p:nvSpPr>
        <p:spPr>
          <a:xfrm>
            <a:off x="9023023" y="2716400"/>
            <a:ext cx="21763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フィッシング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1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CEDF16B5-CFC8-8367-2C32-12117A48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885" y="416148"/>
            <a:ext cx="8519836" cy="5629347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EB0D08E-63E4-1222-461F-EFA6EF72D858}"/>
              </a:ext>
            </a:extLst>
          </p:cNvPr>
          <p:cNvCxnSpPr>
            <a:cxnSpLocks/>
          </p:cNvCxnSpPr>
          <p:nvPr/>
        </p:nvCxnSpPr>
        <p:spPr>
          <a:xfrm>
            <a:off x="5174901" y="2042244"/>
            <a:ext cx="29558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0E8751A-B702-D020-B178-0BAB0C3F2DA0}"/>
              </a:ext>
            </a:extLst>
          </p:cNvPr>
          <p:cNvSpPr txBox="1"/>
          <p:nvPr/>
        </p:nvSpPr>
        <p:spPr>
          <a:xfrm>
            <a:off x="4446397" y="6072520"/>
            <a:ext cx="267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https://whois.jprs.jp/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6414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9EE665D-E881-FDF1-EAFF-6CED773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02" y="1564423"/>
            <a:ext cx="9471595" cy="372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99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9EE665D-E881-FDF1-EAFF-6CED7736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02" y="1564423"/>
            <a:ext cx="9471595" cy="372915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B6378C5-91A9-191D-41EF-C21113E13253}"/>
              </a:ext>
            </a:extLst>
          </p:cNvPr>
          <p:cNvSpPr/>
          <p:nvPr/>
        </p:nvSpPr>
        <p:spPr>
          <a:xfrm>
            <a:off x="2069962" y="4734451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4B9F04-B3E4-668A-32FA-083220977648}"/>
              </a:ext>
            </a:extLst>
          </p:cNvPr>
          <p:cNvSpPr txBox="1"/>
          <p:nvPr/>
        </p:nvSpPr>
        <p:spPr>
          <a:xfrm>
            <a:off x="3362649" y="2284322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65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DD26ED91-2018-ED0C-F2DF-D687A869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3" y="293703"/>
            <a:ext cx="8888173" cy="627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65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DD26ED91-2018-ED0C-F2DF-D687A869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3" y="293703"/>
            <a:ext cx="8888173" cy="62705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7D5F904-3A02-4EA3-85D2-3440FFF55888}"/>
              </a:ext>
            </a:extLst>
          </p:cNvPr>
          <p:cNvSpPr/>
          <p:nvPr/>
        </p:nvSpPr>
        <p:spPr>
          <a:xfrm>
            <a:off x="2090058" y="5136384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63FDDF-AE8A-7B06-C8D8-36575114E7E0}"/>
              </a:ext>
            </a:extLst>
          </p:cNvPr>
          <p:cNvSpPr txBox="1"/>
          <p:nvPr/>
        </p:nvSpPr>
        <p:spPr>
          <a:xfrm>
            <a:off x="9354617" y="2977657"/>
            <a:ext cx="864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000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699F095-1D68-8020-A891-93C498AA8758}"/>
              </a:ext>
            </a:extLst>
          </p:cNvPr>
          <p:cNvSpPr txBox="1"/>
          <p:nvPr/>
        </p:nvSpPr>
        <p:spPr>
          <a:xfrm>
            <a:off x="9354617" y="3407911"/>
            <a:ext cx="864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011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29A8A38-3427-497D-886E-BA63EE42096B}"/>
              </a:ext>
            </a:extLst>
          </p:cNvPr>
          <p:cNvSpPr txBox="1"/>
          <p:nvPr/>
        </p:nvSpPr>
        <p:spPr>
          <a:xfrm>
            <a:off x="8922339" y="3838165"/>
            <a:ext cx="8645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1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11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2339C00-5348-2A67-0A8C-8D4571B74B07}"/>
              </a:ext>
            </a:extLst>
          </p:cNvPr>
          <p:cNvSpPr txBox="1"/>
          <p:nvPr/>
        </p:nvSpPr>
        <p:spPr>
          <a:xfrm>
            <a:off x="6723424" y="4716178"/>
            <a:ext cx="3063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010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（実行はできない）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CAC9B6C-6506-8422-DE14-C9D0888958FA}"/>
              </a:ext>
            </a:extLst>
          </p:cNvPr>
          <p:cNvCxnSpPr>
            <a:cxnSpLocks/>
          </p:cNvCxnSpPr>
          <p:nvPr/>
        </p:nvCxnSpPr>
        <p:spPr>
          <a:xfrm>
            <a:off x="4230356" y="3808021"/>
            <a:ext cx="178860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635CD26-9828-CB4F-596C-55E98471F31D}"/>
              </a:ext>
            </a:extLst>
          </p:cNvPr>
          <p:cNvSpPr txBox="1"/>
          <p:nvPr/>
        </p:nvSpPr>
        <p:spPr>
          <a:xfrm>
            <a:off x="6291147" y="5180078"/>
            <a:ext cx="30634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100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A76E5D94-4074-046F-E92D-04DDE115E625}"/>
              </a:ext>
            </a:extLst>
          </p:cNvPr>
          <p:cNvCxnSpPr>
            <a:cxnSpLocks/>
          </p:cNvCxnSpPr>
          <p:nvPr/>
        </p:nvCxnSpPr>
        <p:spPr>
          <a:xfrm>
            <a:off x="6034274" y="4269791"/>
            <a:ext cx="68915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E5C09AA-E1F4-B2CF-195C-E93A0BC3E47A}"/>
              </a:ext>
            </a:extLst>
          </p:cNvPr>
          <p:cNvSpPr txBox="1"/>
          <p:nvPr/>
        </p:nvSpPr>
        <p:spPr>
          <a:xfrm>
            <a:off x="6527570" y="5620380"/>
            <a:ext cx="4254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101</a:t>
            </a:r>
            <a:r>
              <a:rPr lang="ja-JP" altLang="en-US" sz="2000" b="1" dirty="0">
                <a:solidFill>
                  <a:srgbClr val="0070C0"/>
                </a:solidFill>
              </a:rPr>
              <a:t>（実行と読取り又は書き込み）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0836C98-E2E8-1C6B-33F8-94B3E1CE8BD4}"/>
              </a:ext>
            </a:extLst>
          </p:cNvPr>
          <p:cNvSpPr txBox="1"/>
          <p:nvPr/>
        </p:nvSpPr>
        <p:spPr>
          <a:xfrm>
            <a:off x="6946162" y="6060682"/>
            <a:ext cx="4254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110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（</a:t>
            </a:r>
            <a:r>
              <a:rPr lang="ja-JP" altLang="en-US" sz="2000" b="1" dirty="0">
                <a:solidFill>
                  <a:srgbClr val="0070C0"/>
                </a:solidFill>
              </a:rPr>
              <a:t>実行と読取り又は書き込み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）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8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5AE7B187-7BC6-0AC6-F829-4E50AB42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1" y="1079405"/>
            <a:ext cx="10551378" cy="46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40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5AE7B187-7BC6-0AC6-F829-4E50AB42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1" y="1079405"/>
            <a:ext cx="10551378" cy="46991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8932177-57F3-D9C0-D673-CE7EC0A3A300}"/>
              </a:ext>
            </a:extLst>
          </p:cNvPr>
          <p:cNvSpPr/>
          <p:nvPr/>
        </p:nvSpPr>
        <p:spPr>
          <a:xfrm>
            <a:off x="1487156" y="4242081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D977170-9E15-CB43-6688-CDA7F43B80A8}"/>
              </a:ext>
            </a:extLst>
          </p:cNvPr>
          <p:cNvSpPr txBox="1"/>
          <p:nvPr/>
        </p:nvSpPr>
        <p:spPr>
          <a:xfrm>
            <a:off x="3085919" y="2798062"/>
            <a:ext cx="774620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直訳すると「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2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人以上の最小滞在ルール」を意味します。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TPMOR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の目的は、機密データなどを扱う部屋や施設で、人員が一人だけの状態になることを避け、内部での不正行為を抑止することです。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9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低い精度で自動的に生成された説明">
            <a:extLst>
              <a:ext uri="{FF2B5EF4-FFF2-40B4-BE49-F238E27FC236}">
                <a16:creationId xmlns:a16="http://schemas.microsoft.com/office/drawing/2014/main" id="{12ECD1F7-A852-BA9C-69E4-5D869776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17585"/>
            <a:ext cx="7225436" cy="1067215"/>
          </a:xfrm>
          <a:prstGeom prst="rect">
            <a:avLst/>
          </a:prstGeom>
        </p:spPr>
      </p:pic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6732D9FA-C4D7-01A5-6E7C-5283FF66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1" y="1462174"/>
            <a:ext cx="6647295" cy="2767763"/>
          </a:xfrm>
          <a:prstGeom prst="rect">
            <a:avLst/>
          </a:prstGeom>
        </p:spPr>
      </p:pic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D382AF39-214B-9DB4-FD94-95D566ED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4" y="4239985"/>
            <a:ext cx="6148426" cy="24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348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低い精度で自動的に生成された説明">
            <a:extLst>
              <a:ext uri="{FF2B5EF4-FFF2-40B4-BE49-F238E27FC236}">
                <a16:creationId xmlns:a16="http://schemas.microsoft.com/office/drawing/2014/main" id="{12ECD1F7-A852-BA9C-69E4-5D8697760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499" y="317585"/>
            <a:ext cx="7225436" cy="1067215"/>
          </a:xfrm>
          <a:prstGeom prst="rect">
            <a:avLst/>
          </a:prstGeom>
        </p:spPr>
      </p:pic>
      <p:pic>
        <p:nvPicPr>
          <p:cNvPr id="5" name="図 4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6732D9FA-C4D7-01A5-6E7C-5283FF66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291" y="1462174"/>
            <a:ext cx="6647295" cy="2767763"/>
          </a:xfrm>
          <a:prstGeom prst="rect">
            <a:avLst/>
          </a:prstGeom>
        </p:spPr>
      </p:pic>
      <p:pic>
        <p:nvPicPr>
          <p:cNvPr id="7" name="図 6" descr="テーブル&#10;&#10;自動的に生成された説明">
            <a:extLst>
              <a:ext uri="{FF2B5EF4-FFF2-40B4-BE49-F238E27FC236}">
                <a16:creationId xmlns:a16="http://schemas.microsoft.com/office/drawing/2014/main" id="{D382AF39-214B-9DB4-FD94-95D566EDEB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004" y="4239985"/>
            <a:ext cx="6148426" cy="240468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901AD18-D435-7E77-BCB7-8B2F5D6D2553}"/>
              </a:ext>
            </a:extLst>
          </p:cNvPr>
          <p:cNvSpPr/>
          <p:nvPr/>
        </p:nvSpPr>
        <p:spPr>
          <a:xfrm>
            <a:off x="2974311" y="6260123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8896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84D53F67-2344-6D8D-D6FA-BC34FA94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4" y="611437"/>
            <a:ext cx="8504291" cy="56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88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8475366-802C-2FCC-873A-DC104EC2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5" y="1186371"/>
            <a:ext cx="9760429" cy="44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64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 descr="テキスト, 手紙&#10;&#10;自動的に生成された説明">
            <a:extLst>
              <a:ext uri="{FF2B5EF4-FFF2-40B4-BE49-F238E27FC236}">
                <a16:creationId xmlns:a16="http://schemas.microsoft.com/office/drawing/2014/main" id="{68475366-802C-2FCC-873A-DC104EC2E4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785" y="1186371"/>
            <a:ext cx="9760429" cy="44852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BE95D27-5F4F-023F-ED76-D56489A7B002}"/>
              </a:ext>
            </a:extLst>
          </p:cNvPr>
          <p:cNvSpPr/>
          <p:nvPr/>
        </p:nvSpPr>
        <p:spPr>
          <a:xfrm>
            <a:off x="1758460" y="3216630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64BDE34-AB37-EE80-78D4-26CE3887AB36}"/>
              </a:ext>
            </a:extLst>
          </p:cNvPr>
          <p:cNvSpPr txBox="1"/>
          <p:nvPr/>
        </p:nvSpPr>
        <p:spPr>
          <a:xfrm>
            <a:off x="3881178" y="2704836"/>
            <a:ext cx="36048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SSL/TLS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アクセラレータ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6DE0FF6-5D34-E451-0954-8A43DCED8011}"/>
              </a:ext>
            </a:extLst>
          </p:cNvPr>
          <p:cNvSpPr txBox="1"/>
          <p:nvPr/>
        </p:nvSpPr>
        <p:spPr>
          <a:xfrm>
            <a:off x="7821807" y="3737880"/>
            <a:ext cx="2909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脆弱性診断ツール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4EABBBA-AB06-617C-197A-997CD16CEA38}"/>
              </a:ext>
            </a:extLst>
          </p:cNvPr>
          <p:cNvSpPr txBox="1"/>
          <p:nvPr/>
        </p:nvSpPr>
        <p:spPr>
          <a:xfrm>
            <a:off x="5321442" y="5086034"/>
            <a:ext cx="54101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バイオメトリクス認証（生体認証）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2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532BAD6C-8850-61D5-EE07-2ABD658B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1" y="1819161"/>
            <a:ext cx="10353097" cy="321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8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532BAD6C-8850-61D5-EE07-2ABD658B3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1" y="1819161"/>
            <a:ext cx="10353097" cy="321967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042E54F-5876-F6B6-08AF-5357F269ED44}"/>
              </a:ext>
            </a:extLst>
          </p:cNvPr>
          <p:cNvSpPr/>
          <p:nvPr/>
        </p:nvSpPr>
        <p:spPr>
          <a:xfrm>
            <a:off x="1507251" y="400040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BA825D1-0D4A-4F98-829F-CBC6A4961BBE}"/>
              </a:ext>
            </a:extLst>
          </p:cNvPr>
          <p:cNvSpPr txBox="1"/>
          <p:nvPr/>
        </p:nvSpPr>
        <p:spPr>
          <a:xfrm>
            <a:off x="3905260" y="3259012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5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9B713A8D-C1B2-C16B-13C1-E123B14C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32" y="1391892"/>
            <a:ext cx="10017336" cy="40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0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9B713A8D-C1B2-C16B-13C1-E123B14CA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32" y="1391892"/>
            <a:ext cx="10017336" cy="407421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437E91F-DF10-B3FC-A12F-A3ADA90E3C4A}"/>
              </a:ext>
            </a:extLst>
          </p:cNvPr>
          <p:cNvSpPr/>
          <p:nvPr/>
        </p:nvSpPr>
        <p:spPr>
          <a:xfrm>
            <a:off x="6219928" y="437219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0629FCD-B208-6EBA-66BC-6538B0C7A906}"/>
              </a:ext>
            </a:extLst>
          </p:cNvPr>
          <p:cNvSpPr txBox="1"/>
          <p:nvPr/>
        </p:nvSpPr>
        <p:spPr>
          <a:xfrm>
            <a:off x="2139223" y="3812091"/>
            <a:ext cx="7913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  <a:latin typeface="Helvetica" panose="020B0604020202020204" pitchFamily="34" charset="0"/>
              </a:rPr>
              <a:t>マスカレード（</a:t>
            </a:r>
            <a:r>
              <a:rPr lang="en-US" altLang="ja-JP" sz="2400" b="1" dirty="0">
                <a:solidFill>
                  <a:srgbClr val="0070C0"/>
                </a:solidFill>
                <a:latin typeface="Helvetica" panose="020B0604020202020204" pitchFamily="34" charset="0"/>
              </a:rPr>
              <a:t>Masquerade</a:t>
            </a:r>
            <a:r>
              <a:rPr lang="ja-JP" altLang="en-US" sz="2400" b="1" dirty="0">
                <a:solidFill>
                  <a:srgbClr val="0070C0"/>
                </a:solidFill>
                <a:latin typeface="Helvetica" panose="020B0604020202020204" pitchFamily="34" charset="0"/>
              </a:rPr>
              <a:t>）：見せかける、変装する</a:t>
            </a:r>
            <a:endParaRPr lang="ja-JP" altLang="en-US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13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78F9A6A6-413D-9CD2-FFEB-90E0BE2E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8" y="982074"/>
            <a:ext cx="9962484" cy="48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16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78F9A6A6-413D-9CD2-FFEB-90E0BE2ED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58" y="982074"/>
            <a:ext cx="9962484" cy="48938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DCBA13C-B7EB-24A9-4E81-F72AD55E998D}"/>
              </a:ext>
            </a:extLst>
          </p:cNvPr>
          <p:cNvSpPr/>
          <p:nvPr/>
        </p:nvSpPr>
        <p:spPr>
          <a:xfrm>
            <a:off x="1678073" y="3980306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4529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5F2E765-6DF8-6230-52A4-81126400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62" y="730652"/>
            <a:ext cx="9099476" cy="539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080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A5F2E765-6DF8-6230-52A4-81126400C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62" y="730652"/>
            <a:ext cx="9099476" cy="539669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C3E581A-EE1A-5E09-F021-035AB50AED28}"/>
              </a:ext>
            </a:extLst>
          </p:cNvPr>
          <p:cNvSpPr/>
          <p:nvPr/>
        </p:nvSpPr>
        <p:spPr>
          <a:xfrm>
            <a:off x="1969475" y="4291805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2BCD7C8-0763-D337-20A7-B3A581CB56E9}"/>
              </a:ext>
            </a:extLst>
          </p:cNvPr>
          <p:cNvSpPr txBox="1"/>
          <p:nvPr/>
        </p:nvSpPr>
        <p:spPr>
          <a:xfrm>
            <a:off x="4494127" y="2935948"/>
            <a:ext cx="145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53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番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927593B-E891-D8AE-8698-3B390F6B1734}"/>
              </a:ext>
            </a:extLst>
          </p:cNvPr>
          <p:cNvSpPr txBox="1"/>
          <p:nvPr/>
        </p:nvSpPr>
        <p:spPr>
          <a:xfrm>
            <a:off x="9191241" y="3821877"/>
            <a:ext cx="145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443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番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2B42F17-219F-6490-64BC-C68BEE12967C}"/>
              </a:ext>
            </a:extLst>
          </p:cNvPr>
          <p:cNvCxnSpPr>
            <a:cxnSpLocks/>
          </p:cNvCxnSpPr>
          <p:nvPr/>
        </p:nvCxnSpPr>
        <p:spPr>
          <a:xfrm>
            <a:off x="4044700" y="3781685"/>
            <a:ext cx="124073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E5B5569-F9CA-E87C-9D75-B81E719C107D}"/>
              </a:ext>
            </a:extLst>
          </p:cNvPr>
          <p:cNvCxnSpPr>
            <a:cxnSpLocks/>
          </p:cNvCxnSpPr>
          <p:nvPr/>
        </p:nvCxnSpPr>
        <p:spPr>
          <a:xfrm>
            <a:off x="2481943" y="2885708"/>
            <a:ext cx="2002136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93F4480-398D-E23A-4AB2-61442509C43D}"/>
              </a:ext>
            </a:extLst>
          </p:cNvPr>
          <p:cNvCxnSpPr>
            <a:cxnSpLocks/>
          </p:cNvCxnSpPr>
          <p:nvPr/>
        </p:nvCxnSpPr>
        <p:spPr>
          <a:xfrm>
            <a:off x="2491991" y="5610486"/>
            <a:ext cx="23613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51A7F5B1-8554-CF66-E266-1B461164F4EA}"/>
              </a:ext>
            </a:extLst>
          </p:cNvPr>
          <p:cNvSpPr txBox="1"/>
          <p:nvPr/>
        </p:nvSpPr>
        <p:spPr>
          <a:xfrm>
            <a:off x="7736744" y="5610486"/>
            <a:ext cx="14544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53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番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2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ーブル&#10;&#10;自動的に生成された説明">
            <a:extLst>
              <a:ext uri="{FF2B5EF4-FFF2-40B4-BE49-F238E27FC236}">
                <a16:creationId xmlns:a16="http://schemas.microsoft.com/office/drawing/2014/main" id="{84D53F67-2344-6D8D-D6FA-BC34FA94F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854" y="611437"/>
            <a:ext cx="8504291" cy="5635125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B0A4C23A-6331-2974-9878-4610D4085CA5}"/>
              </a:ext>
            </a:extLst>
          </p:cNvPr>
          <p:cNvSpPr/>
          <p:nvPr/>
        </p:nvSpPr>
        <p:spPr>
          <a:xfrm>
            <a:off x="2140300" y="3326005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4552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D65A1FF3-B708-C79F-0E21-E9C04F8A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4" y="1264360"/>
            <a:ext cx="10368411" cy="358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8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D65A1FF3-B708-C79F-0E21-E9C04F8A8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94" y="1264360"/>
            <a:ext cx="10368411" cy="358570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661DE55-C4D8-9C5C-0DA1-3C6C5B1C6659}"/>
              </a:ext>
            </a:extLst>
          </p:cNvPr>
          <p:cNvSpPr/>
          <p:nvPr/>
        </p:nvSpPr>
        <p:spPr>
          <a:xfrm>
            <a:off x="1416816" y="437219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88D24BF-A8A6-A8AD-BCCA-03834275ECA2}"/>
              </a:ext>
            </a:extLst>
          </p:cNvPr>
          <p:cNvSpPr txBox="1"/>
          <p:nvPr/>
        </p:nvSpPr>
        <p:spPr>
          <a:xfrm>
            <a:off x="1961941" y="4783593"/>
            <a:ext cx="88701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WPA2-PSK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Wi-Fi Protected Access 2 Pre-Shared Key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）は、無線</a:t>
            </a:r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LAN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Wi-Fi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）の暗号化方式の</a:t>
            </a:r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つです。アクセスポイントと端末で</a:t>
            </a:r>
            <a:r>
              <a:rPr lang="ja-JP" altLang="en-US" sz="20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事前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に共有した鍵（</a:t>
            </a:r>
            <a:r>
              <a:rPr lang="en-US" altLang="ja-JP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PSK</a:t>
            </a:r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）を用いて認証や暗号化</a:t>
            </a:r>
            <a:r>
              <a:rPr lang="ja-JP" altLang="en-US" sz="2000" b="1" i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を行います</a:t>
            </a:r>
            <a:r>
              <a:rPr lang="ja-JP" altLang="en-US" sz="2000" b="1">
                <a:solidFill>
                  <a:srgbClr val="0070C0"/>
                </a:solidFill>
                <a:latin typeface="Arial" panose="020B0604020202020204" pitchFamily="34" charset="0"/>
              </a:rPr>
              <a:t>。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438F0C9-2C88-4076-7E92-3A2FC3941AB1}"/>
              </a:ext>
            </a:extLst>
          </p:cNvPr>
          <p:cNvCxnSpPr>
            <a:cxnSpLocks/>
          </p:cNvCxnSpPr>
          <p:nvPr/>
        </p:nvCxnSpPr>
        <p:spPr>
          <a:xfrm>
            <a:off x="7013749" y="4740148"/>
            <a:ext cx="252213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022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A2940FA-EE99-E7D6-AE95-2B0009DD4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56" y="890956"/>
            <a:ext cx="9394288" cy="50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08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EA2940FA-EE99-E7D6-AE95-2B0009DD4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56" y="890956"/>
            <a:ext cx="9394288" cy="50760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C8BEBC6-B512-5498-F1C9-5DF53950DC67}"/>
              </a:ext>
            </a:extLst>
          </p:cNvPr>
          <p:cNvSpPr/>
          <p:nvPr/>
        </p:nvSpPr>
        <p:spPr>
          <a:xfrm>
            <a:off x="1838847" y="1850057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BF8A186-5CA2-F26A-608C-9401FBC52D82}"/>
              </a:ext>
            </a:extLst>
          </p:cNvPr>
          <p:cNvSpPr txBox="1"/>
          <p:nvPr/>
        </p:nvSpPr>
        <p:spPr>
          <a:xfrm>
            <a:off x="8503419" y="3228945"/>
            <a:ext cx="2167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バインド機構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49E87F-528E-0FDA-E1FD-2470B57FF49D}"/>
              </a:ext>
            </a:extLst>
          </p:cNvPr>
          <p:cNvSpPr txBox="1"/>
          <p:nvPr/>
        </p:nvSpPr>
        <p:spPr>
          <a:xfrm>
            <a:off x="5701603" y="4195261"/>
            <a:ext cx="3713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ワンタイムパスワード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249B877-BB6B-DB04-EA30-2D0CDF016675}"/>
              </a:ext>
            </a:extLst>
          </p:cNvPr>
          <p:cNvSpPr txBox="1"/>
          <p:nvPr/>
        </p:nvSpPr>
        <p:spPr>
          <a:xfrm>
            <a:off x="4105590" y="5566934"/>
            <a:ext cx="3713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⇒ チャレンジレスポンス認証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2937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170B240D-AA2C-5E0C-7C4B-AAFCE70B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5" y="949858"/>
            <a:ext cx="9990990" cy="495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3485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170B240D-AA2C-5E0C-7C4B-AAFCE70B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05" y="949858"/>
            <a:ext cx="9990990" cy="495828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CEFD61F-0603-1AF5-EFE0-9DE29F142918}"/>
              </a:ext>
            </a:extLst>
          </p:cNvPr>
          <p:cNvSpPr/>
          <p:nvPr/>
        </p:nvSpPr>
        <p:spPr>
          <a:xfrm>
            <a:off x="1617784" y="4954998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69530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9A759D5-2436-5AFA-F540-6A728510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4" y="792201"/>
            <a:ext cx="9708012" cy="527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0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D9A759D5-2436-5AFA-F540-6A7285106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994" y="792201"/>
            <a:ext cx="9708012" cy="52735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FCF5C93-70FE-C9AB-5E1A-D3A3C2696354}"/>
              </a:ext>
            </a:extLst>
          </p:cNvPr>
          <p:cNvSpPr/>
          <p:nvPr/>
        </p:nvSpPr>
        <p:spPr>
          <a:xfrm>
            <a:off x="1838848" y="4110936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1412D64-7699-EF7D-EAE6-B0A0AF3A8D51}"/>
              </a:ext>
            </a:extLst>
          </p:cNvPr>
          <p:cNvCxnSpPr>
            <a:cxnSpLocks/>
          </p:cNvCxnSpPr>
          <p:nvPr/>
        </p:nvCxnSpPr>
        <p:spPr>
          <a:xfrm>
            <a:off x="2160395" y="4971261"/>
            <a:ext cx="3225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0B7251B-11F7-F3FD-6571-23A5CA29D1B1}"/>
              </a:ext>
            </a:extLst>
          </p:cNvPr>
          <p:cNvCxnSpPr>
            <a:cxnSpLocks/>
          </p:cNvCxnSpPr>
          <p:nvPr/>
        </p:nvCxnSpPr>
        <p:spPr>
          <a:xfrm>
            <a:off x="7724485" y="4495484"/>
            <a:ext cx="294686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41948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F9FDFB-4EBE-79C1-4F40-3566B0F6B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66" y="804897"/>
            <a:ext cx="9391067" cy="524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32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F9FDFB-4EBE-79C1-4F40-3566B0F6B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66" y="804897"/>
            <a:ext cx="9391067" cy="52482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DFF31B4-FA10-6082-E3E9-73AFDB12F182}"/>
              </a:ext>
            </a:extLst>
          </p:cNvPr>
          <p:cNvSpPr/>
          <p:nvPr/>
        </p:nvSpPr>
        <p:spPr>
          <a:xfrm>
            <a:off x="1899136" y="413103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C4BFA4A-F9B4-0B72-59A3-F67F1FCF023B}"/>
              </a:ext>
            </a:extLst>
          </p:cNvPr>
          <p:cNvCxnSpPr>
            <a:cxnSpLocks/>
          </p:cNvCxnSpPr>
          <p:nvPr/>
        </p:nvCxnSpPr>
        <p:spPr>
          <a:xfrm>
            <a:off x="7724485" y="4495484"/>
            <a:ext cx="294686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4198F27-6E89-3394-C88E-0AEC75898109}"/>
              </a:ext>
            </a:extLst>
          </p:cNvPr>
          <p:cNvCxnSpPr>
            <a:cxnSpLocks/>
          </p:cNvCxnSpPr>
          <p:nvPr/>
        </p:nvCxnSpPr>
        <p:spPr>
          <a:xfrm>
            <a:off x="2219663" y="4949334"/>
            <a:ext cx="574868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310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346C8160-4E94-36EE-D43E-F2113499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10" y="1617205"/>
            <a:ext cx="9725979" cy="362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520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EB72FEA7-CF60-7AD3-67BE-1977E01B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4" y="983298"/>
            <a:ext cx="10336912" cy="489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449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EB72FEA7-CF60-7AD3-67BE-1977E01BB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44" y="983298"/>
            <a:ext cx="10336912" cy="489140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5DA6794-F51F-F9ED-956B-9F490D2A4CD0}"/>
              </a:ext>
            </a:extLst>
          </p:cNvPr>
          <p:cNvSpPr/>
          <p:nvPr/>
        </p:nvSpPr>
        <p:spPr>
          <a:xfrm>
            <a:off x="1557492" y="4090839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38FBF2EC-B74E-7F4F-EC72-C9FC4819A2CF}"/>
              </a:ext>
            </a:extLst>
          </p:cNvPr>
          <p:cNvSpPr/>
          <p:nvPr/>
        </p:nvSpPr>
        <p:spPr>
          <a:xfrm>
            <a:off x="9969640" y="4535675"/>
            <a:ext cx="562708" cy="542611"/>
          </a:xfrm>
          <a:prstGeom prst="mathMultiply">
            <a:avLst>
              <a:gd name="adj1" fmla="val 16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9BA35820-3DDA-8901-82BB-26A56DD7FA55}"/>
              </a:ext>
            </a:extLst>
          </p:cNvPr>
          <p:cNvSpPr/>
          <p:nvPr/>
        </p:nvSpPr>
        <p:spPr>
          <a:xfrm>
            <a:off x="9969640" y="3489289"/>
            <a:ext cx="562708" cy="542611"/>
          </a:xfrm>
          <a:prstGeom prst="mathMultiply">
            <a:avLst>
              <a:gd name="adj1" fmla="val 16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D41504BD-A216-FCA3-6FF5-FCA54E0AE709}"/>
              </a:ext>
            </a:extLst>
          </p:cNvPr>
          <p:cNvSpPr/>
          <p:nvPr/>
        </p:nvSpPr>
        <p:spPr>
          <a:xfrm>
            <a:off x="9991413" y="5062058"/>
            <a:ext cx="562708" cy="542611"/>
          </a:xfrm>
          <a:prstGeom prst="mathMultiply">
            <a:avLst>
              <a:gd name="adj1" fmla="val 16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乗算記号 6">
            <a:extLst>
              <a:ext uri="{FF2B5EF4-FFF2-40B4-BE49-F238E27FC236}">
                <a16:creationId xmlns:a16="http://schemas.microsoft.com/office/drawing/2014/main" id="{9A5FA316-E33B-C90C-1B74-7BF502FC4EC1}"/>
              </a:ext>
            </a:extLst>
          </p:cNvPr>
          <p:cNvSpPr/>
          <p:nvPr/>
        </p:nvSpPr>
        <p:spPr>
          <a:xfrm>
            <a:off x="7641773" y="5078286"/>
            <a:ext cx="562708" cy="542611"/>
          </a:xfrm>
          <a:prstGeom prst="mathMultiply">
            <a:avLst>
              <a:gd name="adj1" fmla="val 16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乗算記号 7">
            <a:extLst>
              <a:ext uri="{FF2B5EF4-FFF2-40B4-BE49-F238E27FC236}">
                <a16:creationId xmlns:a16="http://schemas.microsoft.com/office/drawing/2014/main" id="{DDA6606E-FC22-FD5C-76AE-68BD52E161FE}"/>
              </a:ext>
            </a:extLst>
          </p:cNvPr>
          <p:cNvSpPr/>
          <p:nvPr/>
        </p:nvSpPr>
        <p:spPr>
          <a:xfrm>
            <a:off x="7641773" y="3459144"/>
            <a:ext cx="562708" cy="542611"/>
          </a:xfrm>
          <a:prstGeom prst="mathMultiply">
            <a:avLst>
              <a:gd name="adj1" fmla="val 161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995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A1482D0-B69C-FC63-FA56-FC3482DF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98" y="1479247"/>
            <a:ext cx="8798604" cy="38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859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A1482D0-B69C-FC63-FA56-FC3482DFC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698" y="1479247"/>
            <a:ext cx="8798604" cy="38995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49A37FE-F038-4DAE-6C15-C7D5EC278A14}"/>
              </a:ext>
            </a:extLst>
          </p:cNvPr>
          <p:cNvSpPr/>
          <p:nvPr/>
        </p:nvSpPr>
        <p:spPr>
          <a:xfrm>
            <a:off x="2441748" y="2925230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767AAFC-BAE0-9650-3A79-E94F7821F801}"/>
              </a:ext>
            </a:extLst>
          </p:cNvPr>
          <p:cNvCxnSpPr>
            <a:cxnSpLocks/>
          </p:cNvCxnSpPr>
          <p:nvPr/>
        </p:nvCxnSpPr>
        <p:spPr>
          <a:xfrm>
            <a:off x="4730076" y="3323697"/>
            <a:ext cx="32483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475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031F202-8E57-C8E6-F726-FA83F614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3" y="1404869"/>
            <a:ext cx="10029094" cy="341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88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031F202-8E57-C8E6-F726-FA83F614D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53" y="1404869"/>
            <a:ext cx="10029094" cy="341834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6EE3134-D734-C1E1-1BFC-4DE27679A645}"/>
              </a:ext>
            </a:extLst>
          </p:cNvPr>
          <p:cNvSpPr/>
          <p:nvPr/>
        </p:nvSpPr>
        <p:spPr>
          <a:xfrm>
            <a:off x="1668025" y="2573538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1FB4201-0C0A-8AD2-E5AF-D9F3DBCAD9A5}"/>
              </a:ext>
            </a:extLst>
          </p:cNvPr>
          <p:cNvCxnSpPr>
            <a:cxnSpLocks/>
          </p:cNvCxnSpPr>
          <p:nvPr/>
        </p:nvCxnSpPr>
        <p:spPr>
          <a:xfrm>
            <a:off x="4637609" y="2958086"/>
            <a:ext cx="337623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73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EC6D31A4-3667-CD1E-FF72-1D113010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9" y="1394540"/>
            <a:ext cx="10273562" cy="40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24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EC6D31A4-3667-CD1E-FF72-1D113010D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19" y="1394540"/>
            <a:ext cx="10273562" cy="40689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5470AE-F004-EF21-1544-D2B0BE4569E5}"/>
              </a:ext>
            </a:extLst>
          </p:cNvPr>
          <p:cNvSpPr/>
          <p:nvPr/>
        </p:nvSpPr>
        <p:spPr>
          <a:xfrm>
            <a:off x="1527348" y="3508035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28E47F1-8CBF-5128-EBA9-08CE96A48BBF}"/>
              </a:ext>
            </a:extLst>
          </p:cNvPr>
          <p:cNvSpPr txBox="1"/>
          <p:nvPr/>
        </p:nvSpPr>
        <p:spPr>
          <a:xfrm>
            <a:off x="4524270" y="3969677"/>
            <a:ext cx="5081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ハイブリッド暗号方式は良いとこどり！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03417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A2B997D-4156-9ED8-A2DE-295DB799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20" y="774145"/>
            <a:ext cx="9045559" cy="530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64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 が含まれている画像&#10;&#10;自動的に生成された説明">
            <a:extLst>
              <a:ext uri="{FF2B5EF4-FFF2-40B4-BE49-F238E27FC236}">
                <a16:creationId xmlns:a16="http://schemas.microsoft.com/office/drawing/2014/main" id="{BA2B997D-4156-9ED8-A2DE-295DB7990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220" y="774145"/>
            <a:ext cx="9045559" cy="530971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66EA845-5716-679C-2C0D-DE1470CF9E68}"/>
              </a:ext>
            </a:extLst>
          </p:cNvPr>
          <p:cNvSpPr/>
          <p:nvPr/>
        </p:nvSpPr>
        <p:spPr>
          <a:xfrm>
            <a:off x="2069959" y="3429000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390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346C8160-4E94-36EE-D43E-F21134996B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010" y="1617205"/>
            <a:ext cx="9725979" cy="36235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A77FE68-1758-8B9D-5573-42B5C96C644F}"/>
              </a:ext>
            </a:extLst>
          </p:cNvPr>
          <p:cNvSpPr/>
          <p:nvPr/>
        </p:nvSpPr>
        <p:spPr>
          <a:xfrm>
            <a:off x="1838849" y="4129874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717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テキスト&#10;&#10;中程度の精度で自動的に生成された説明">
            <a:extLst>
              <a:ext uri="{FF2B5EF4-FFF2-40B4-BE49-F238E27FC236}">
                <a16:creationId xmlns:a16="http://schemas.microsoft.com/office/drawing/2014/main" id="{2CF22494-C665-36F6-D0DC-0225140A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2" y="1911703"/>
            <a:ext cx="10669096" cy="303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96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テキスト&#10;&#10;中程度の精度で自動的に生成された説明">
            <a:extLst>
              <a:ext uri="{FF2B5EF4-FFF2-40B4-BE49-F238E27FC236}">
                <a16:creationId xmlns:a16="http://schemas.microsoft.com/office/drawing/2014/main" id="{2CF22494-C665-36F6-D0DC-0225140A8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2" y="1911703"/>
            <a:ext cx="10669096" cy="30345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65DFCE0-43CC-C913-9FBB-539A4057076A}"/>
              </a:ext>
            </a:extLst>
          </p:cNvPr>
          <p:cNvSpPr/>
          <p:nvPr/>
        </p:nvSpPr>
        <p:spPr>
          <a:xfrm>
            <a:off x="1567542" y="4172578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7991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FF22FF98-C473-5E7D-9D91-B4ECC9B8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36" y="728586"/>
            <a:ext cx="9161528" cy="540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239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自動的に生成された説明">
            <a:extLst>
              <a:ext uri="{FF2B5EF4-FFF2-40B4-BE49-F238E27FC236}">
                <a16:creationId xmlns:a16="http://schemas.microsoft.com/office/drawing/2014/main" id="{FF22FF98-C473-5E7D-9D91-B4ECC9B86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36" y="728586"/>
            <a:ext cx="9161528" cy="540082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03974A7-DDCA-9588-3034-125694EC90EE}"/>
              </a:ext>
            </a:extLst>
          </p:cNvPr>
          <p:cNvSpPr/>
          <p:nvPr/>
        </p:nvSpPr>
        <p:spPr>
          <a:xfrm>
            <a:off x="2049863" y="4785528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11968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958448AF-0917-3F90-4D5D-0C01DD171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80" y="1400717"/>
            <a:ext cx="9643240" cy="405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4189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958448AF-0917-3F90-4D5D-0C01DD171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380" y="1400717"/>
            <a:ext cx="9643240" cy="405656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4157853-D840-B858-6A5C-33221F734764}"/>
              </a:ext>
            </a:extLst>
          </p:cNvPr>
          <p:cNvSpPr/>
          <p:nvPr/>
        </p:nvSpPr>
        <p:spPr>
          <a:xfrm>
            <a:off x="1788606" y="299421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327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中程度の精度で自動的に生成された説明">
            <a:extLst>
              <a:ext uri="{FF2B5EF4-FFF2-40B4-BE49-F238E27FC236}">
                <a16:creationId xmlns:a16="http://schemas.microsoft.com/office/drawing/2014/main" id="{31C223D5-F50D-D502-320A-0BB0109B6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31" y="434338"/>
            <a:ext cx="7753337" cy="518545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467E37A-44D5-B810-9335-00700601EF76}"/>
              </a:ext>
            </a:extLst>
          </p:cNvPr>
          <p:cNvSpPr txBox="1"/>
          <p:nvPr/>
        </p:nvSpPr>
        <p:spPr>
          <a:xfrm>
            <a:off x="3348613" y="5619796"/>
            <a:ext cx="58255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dirty="0"/>
              <a:t>政府機関等の情報セキュリティ対策のための 統一基準</a:t>
            </a:r>
            <a:r>
              <a:rPr lang="en-US" altLang="ja-JP" sz="1400" dirty="0"/>
              <a:t>(</a:t>
            </a:r>
            <a:r>
              <a:rPr lang="ja-JP" altLang="en-US" sz="1400" dirty="0"/>
              <a:t>第 </a:t>
            </a:r>
            <a:r>
              <a:rPr lang="en-US" altLang="ja-JP" sz="1400" dirty="0"/>
              <a:t>3 </a:t>
            </a:r>
            <a:r>
              <a:rPr lang="ja-JP" altLang="en-US" sz="1400" dirty="0"/>
              <a:t>版</a:t>
            </a:r>
            <a:r>
              <a:rPr lang="en-US" altLang="ja-JP" sz="1400" dirty="0"/>
              <a:t>) </a:t>
            </a:r>
            <a:r>
              <a:rPr lang="ja-JP" altLang="en-US" sz="1400" dirty="0"/>
              <a:t>解説書</a:t>
            </a:r>
            <a:endParaRPr lang="en-US" altLang="ja-JP" sz="1400" dirty="0"/>
          </a:p>
          <a:p>
            <a:r>
              <a:rPr lang="en-US" altLang="ja-JP" sz="1400" dirty="0"/>
              <a:t>https://www.nisc.go.jp/pdf/policy/general/k303-072c.pdf</a:t>
            </a:r>
            <a:endParaRPr lang="ja-JP" altLang="en-US" sz="1400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8FFB3B8-E564-1BC1-553A-88885EE37400}"/>
              </a:ext>
            </a:extLst>
          </p:cNvPr>
          <p:cNvSpPr/>
          <p:nvPr/>
        </p:nvSpPr>
        <p:spPr>
          <a:xfrm>
            <a:off x="2609636" y="1232898"/>
            <a:ext cx="595901" cy="30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C93F6F-7BDB-E319-AE66-FE5677530437}"/>
              </a:ext>
            </a:extLst>
          </p:cNvPr>
          <p:cNvSpPr/>
          <p:nvPr/>
        </p:nvSpPr>
        <p:spPr>
          <a:xfrm>
            <a:off x="2619910" y="3594242"/>
            <a:ext cx="595901" cy="3082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34839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E38F003D-F020-EEC2-E43D-AD6924BC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1" y="1325931"/>
            <a:ext cx="9865798" cy="420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70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E38F003D-F020-EEC2-E43D-AD6924BC2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01" y="1325931"/>
            <a:ext cx="9865798" cy="42061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9077C5E-C620-AA95-CFB2-626ECBC75FEC}"/>
              </a:ext>
            </a:extLst>
          </p:cNvPr>
          <p:cNvSpPr/>
          <p:nvPr/>
        </p:nvSpPr>
        <p:spPr>
          <a:xfrm>
            <a:off x="1768509" y="4903398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450F79E-8972-3DE7-2E21-48626215108D}"/>
              </a:ext>
            </a:extLst>
          </p:cNvPr>
          <p:cNvSpPr txBox="1"/>
          <p:nvPr/>
        </p:nvSpPr>
        <p:spPr>
          <a:xfrm>
            <a:off x="3814825" y="2756595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604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3648AEA-A3E1-DF6A-FE9E-35E41D36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5" y="459372"/>
            <a:ext cx="9070410" cy="59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76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AD6C7F6D-0DD9-906A-39C4-1615DD6D5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69" y="1767425"/>
            <a:ext cx="9920862" cy="332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074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73648AEA-A3E1-DF6A-FE9E-35E41D36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5" y="459372"/>
            <a:ext cx="9070410" cy="59392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DDFBF98-6146-939B-DE31-F51CD48DD2C6}"/>
              </a:ext>
            </a:extLst>
          </p:cNvPr>
          <p:cNvSpPr/>
          <p:nvPr/>
        </p:nvSpPr>
        <p:spPr>
          <a:xfrm>
            <a:off x="2110154" y="4531609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34964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450CCD53-3B04-0E76-1E62-988C61C3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22" y="1524296"/>
            <a:ext cx="9848356" cy="358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933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450CCD53-3B04-0E76-1E62-988C61C37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22" y="1524296"/>
            <a:ext cx="9848356" cy="3580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F099509-2D44-BB92-AB2C-68F48534BBAC}"/>
              </a:ext>
            </a:extLst>
          </p:cNvPr>
          <p:cNvSpPr/>
          <p:nvPr/>
        </p:nvSpPr>
        <p:spPr>
          <a:xfrm>
            <a:off x="1899139" y="451151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5A63E80-1EDD-70F6-CFF4-D009F50B2DDA}"/>
              </a:ext>
            </a:extLst>
          </p:cNvPr>
          <p:cNvSpPr txBox="1"/>
          <p:nvPr/>
        </p:nvSpPr>
        <p:spPr>
          <a:xfrm>
            <a:off x="9076174" y="2499293"/>
            <a:ext cx="1524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⇒ 複製権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0CF4653-2B7D-BA25-5805-62F7A95D3AFD}"/>
              </a:ext>
            </a:extLst>
          </p:cNvPr>
          <p:cNvSpPr txBox="1"/>
          <p:nvPr/>
        </p:nvSpPr>
        <p:spPr>
          <a:xfrm>
            <a:off x="7450014" y="3114373"/>
            <a:ext cx="3432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⇒ 公衆送信権・公の伝達権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9A2CEF7-4EC0-D027-3E35-38D6D8418DAF}"/>
              </a:ext>
            </a:extLst>
          </p:cNvPr>
          <p:cNvSpPr txBox="1"/>
          <p:nvPr/>
        </p:nvSpPr>
        <p:spPr>
          <a:xfrm>
            <a:off x="7269563" y="3929508"/>
            <a:ext cx="34323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i="0" dirty="0"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⇒ 貸与権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9840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805D8952-047F-0F4F-4BEB-16919AC8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34" y="232414"/>
            <a:ext cx="8416132" cy="63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192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805D8952-047F-0F4F-4BEB-16919AC8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934" y="232414"/>
            <a:ext cx="8416132" cy="639317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9912A32-5B52-5007-458D-0DBF8B1D4435}"/>
              </a:ext>
            </a:extLst>
          </p:cNvPr>
          <p:cNvSpPr/>
          <p:nvPr/>
        </p:nvSpPr>
        <p:spPr>
          <a:xfrm>
            <a:off x="2341266" y="4189965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0575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FDB3A76-5AA0-0781-FA98-94AFED7E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0" y="1582000"/>
            <a:ext cx="10121559" cy="36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61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FDB3A76-5AA0-0781-FA98-94AFED7E6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0" y="1582000"/>
            <a:ext cx="10121559" cy="36940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AA19D4A-73F9-EF9D-7935-3E1DE9DF1440}"/>
              </a:ext>
            </a:extLst>
          </p:cNvPr>
          <p:cNvSpPr/>
          <p:nvPr/>
        </p:nvSpPr>
        <p:spPr>
          <a:xfrm>
            <a:off x="1607736" y="4642141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3F8D783-18A4-159E-2313-AC1D6AC2C8F0}"/>
              </a:ext>
            </a:extLst>
          </p:cNvPr>
          <p:cNvCxnSpPr>
            <a:cxnSpLocks/>
          </p:cNvCxnSpPr>
          <p:nvPr/>
        </p:nvCxnSpPr>
        <p:spPr>
          <a:xfrm>
            <a:off x="5707464" y="2077701"/>
            <a:ext cx="342648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3852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21D6C3FD-9037-C027-CB6F-D2638AD9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70" y="517357"/>
            <a:ext cx="9095260" cy="58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6489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21D6C3FD-9037-C027-CB6F-D2638AD93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370" y="517357"/>
            <a:ext cx="9095260" cy="582328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38A4F1C-8241-12FF-F638-6B64DB5757C3}"/>
              </a:ext>
            </a:extLst>
          </p:cNvPr>
          <p:cNvSpPr/>
          <p:nvPr/>
        </p:nvSpPr>
        <p:spPr>
          <a:xfrm>
            <a:off x="2009670" y="2783196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0B289D6-F655-6DA6-8706-D3D7FB8A98F5}"/>
              </a:ext>
            </a:extLst>
          </p:cNvPr>
          <p:cNvCxnSpPr>
            <a:cxnSpLocks/>
          </p:cNvCxnSpPr>
          <p:nvPr/>
        </p:nvCxnSpPr>
        <p:spPr>
          <a:xfrm>
            <a:off x="8209503" y="3175485"/>
            <a:ext cx="219054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6279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D8DF97A-98A3-F5AC-40D9-25FEE8C4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15" y="996535"/>
            <a:ext cx="9837570" cy="486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48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AD6C7F6D-0DD9-906A-39C4-1615DD6D59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69" y="1767425"/>
            <a:ext cx="9920862" cy="33231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2BE8A6E-A6D4-0FE8-CEC0-7A3D9F3827DB}"/>
              </a:ext>
            </a:extLst>
          </p:cNvPr>
          <p:cNvSpPr/>
          <p:nvPr/>
        </p:nvSpPr>
        <p:spPr>
          <a:xfrm>
            <a:off x="1718269" y="3918859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BDB4A96-A658-1120-AF35-13806074C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97" y="5149990"/>
            <a:ext cx="9411928" cy="661437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BF20BF46-33F3-B93E-1E55-B6A58F5EB629}"/>
              </a:ext>
            </a:extLst>
          </p:cNvPr>
          <p:cNvSpPr/>
          <p:nvPr/>
        </p:nvSpPr>
        <p:spPr>
          <a:xfrm>
            <a:off x="9637160" y="5149990"/>
            <a:ext cx="934948" cy="661437"/>
          </a:xfrm>
          <a:prstGeom prst="ellipse">
            <a:avLst/>
          </a:prstGeom>
          <a:noFill/>
          <a:ln w="38100">
            <a:solidFill>
              <a:srgbClr val="2E02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0522510-7A4B-F77B-15B6-9CDA3B680B07}"/>
              </a:ext>
            </a:extLst>
          </p:cNvPr>
          <p:cNvSpPr txBox="1"/>
          <p:nvPr/>
        </p:nvSpPr>
        <p:spPr>
          <a:xfrm>
            <a:off x="4089282" y="3118334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497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6D8DF97A-98A3-F5AC-40D9-25FEE8C44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215" y="996535"/>
            <a:ext cx="9837570" cy="486493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444024D-FC34-BC59-1E34-9AF440E3E5F7}"/>
              </a:ext>
            </a:extLst>
          </p:cNvPr>
          <p:cNvSpPr/>
          <p:nvPr/>
        </p:nvSpPr>
        <p:spPr>
          <a:xfrm>
            <a:off x="1738363" y="4431127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FD7C460-90F4-BB3C-DB82-737354D0D109}"/>
              </a:ext>
            </a:extLst>
          </p:cNvPr>
          <p:cNvCxnSpPr>
            <a:cxnSpLocks/>
          </p:cNvCxnSpPr>
          <p:nvPr/>
        </p:nvCxnSpPr>
        <p:spPr>
          <a:xfrm>
            <a:off x="5978769" y="4795784"/>
            <a:ext cx="277334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552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AC942962-0011-2E3E-D9B3-D0D0D08B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5" y="513215"/>
            <a:ext cx="9070410" cy="583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962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AC942962-0011-2E3E-D9B3-D0D0D08B1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795" y="513215"/>
            <a:ext cx="9070410" cy="583156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B40A700-804E-A7B5-D17E-5EB44249A83D}"/>
              </a:ext>
            </a:extLst>
          </p:cNvPr>
          <p:cNvSpPr/>
          <p:nvPr/>
        </p:nvSpPr>
        <p:spPr>
          <a:xfrm>
            <a:off x="1969475" y="537567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BC4B915-89EE-22F5-C46D-19EAF5B6EFA9}"/>
              </a:ext>
            </a:extLst>
          </p:cNvPr>
          <p:cNvSpPr txBox="1"/>
          <p:nvPr/>
        </p:nvSpPr>
        <p:spPr>
          <a:xfrm>
            <a:off x="3814825" y="2264226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515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C6BFC1A-181C-2DD2-D3DE-90A9840BF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7" y="732727"/>
            <a:ext cx="9062126" cy="539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50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BC6BFC1A-181C-2DD2-D3DE-90A9840BF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37" y="732727"/>
            <a:ext cx="9062126" cy="53925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1F59988-AC13-073C-177B-DA1C05B75257}"/>
              </a:ext>
            </a:extLst>
          </p:cNvPr>
          <p:cNvSpPr/>
          <p:nvPr/>
        </p:nvSpPr>
        <p:spPr>
          <a:xfrm>
            <a:off x="2029765" y="5626881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FDC9B19-FA56-0F1F-98DE-BBFC9AD2FC32}"/>
              </a:ext>
            </a:extLst>
          </p:cNvPr>
          <p:cNvSpPr txBox="1"/>
          <p:nvPr/>
        </p:nvSpPr>
        <p:spPr>
          <a:xfrm>
            <a:off x="2986872" y="1751820"/>
            <a:ext cx="742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</a:rPr>
              <a:t>IT</a:t>
            </a:r>
            <a:r>
              <a:rPr lang="ja-JP" altLang="en-US" b="1" dirty="0">
                <a:solidFill>
                  <a:srgbClr val="0070C0"/>
                </a:solidFill>
              </a:rPr>
              <a:t>業界では、システム障害や不具合、マルウェア感染、不正アクセス、フィッシング、パスワード漏えいなど﻿がインシデントに該当する</a:t>
            </a:r>
            <a:endParaRPr lang="en-US" altLang="ja-JP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294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801E7B00-8B94-DD23-5581-6CA83721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85" y="742842"/>
            <a:ext cx="9767030" cy="53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48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801E7B00-8B94-DD23-5581-6CA83721D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85" y="742842"/>
            <a:ext cx="9767030" cy="537231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55BDCFF-575A-F243-C88C-EE4C343E88E9}"/>
              </a:ext>
            </a:extLst>
          </p:cNvPr>
          <p:cNvSpPr/>
          <p:nvPr/>
        </p:nvSpPr>
        <p:spPr>
          <a:xfrm>
            <a:off x="1718266" y="5134512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369144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865EBABF-1598-F17D-7EE5-EA398A48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8" y="1448347"/>
            <a:ext cx="10127403" cy="39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668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865EBABF-1598-F17D-7EE5-EA398A48C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98" y="1448347"/>
            <a:ext cx="10127403" cy="39613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8392F0-4FAB-30DB-F3CD-0E086AC59C51}"/>
              </a:ext>
            </a:extLst>
          </p:cNvPr>
          <p:cNvSpPr/>
          <p:nvPr/>
        </p:nvSpPr>
        <p:spPr>
          <a:xfrm>
            <a:off x="1577589" y="4963689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32E5F2-9F12-9CA1-B122-854AB3C3F279}"/>
              </a:ext>
            </a:extLst>
          </p:cNvPr>
          <p:cNvSpPr txBox="1"/>
          <p:nvPr/>
        </p:nvSpPr>
        <p:spPr>
          <a:xfrm>
            <a:off x="1858946" y="2419365"/>
            <a:ext cx="8980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プロジェクトは、特定の目的を達成するためや、新しい事業などを成功させるために行う業務のことで、明確な</a:t>
            </a:r>
            <a:r>
              <a:rPr lang="ja-JP" altLang="en-US" b="1" dirty="0">
                <a:solidFill>
                  <a:srgbClr val="FF0000"/>
                </a:solidFill>
              </a:rPr>
              <a:t>期限</a:t>
            </a:r>
            <a:r>
              <a:rPr lang="ja-JP" altLang="en-US" b="1" dirty="0">
                <a:solidFill>
                  <a:srgbClr val="0070C0"/>
                </a:solidFill>
              </a:rPr>
              <a:t>が定められています。</a:t>
            </a:r>
          </a:p>
        </p:txBody>
      </p:sp>
    </p:spTree>
    <p:extLst>
      <p:ext uri="{BB962C8B-B14F-4D97-AF65-F5344CB8AC3E}">
        <p14:creationId xmlns:p14="http://schemas.microsoft.com/office/powerpoint/2010/main" val="9702960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4967D38-3A38-4225-7A8B-4A386AD2C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09" y="940692"/>
            <a:ext cx="10167181" cy="497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3A03B214-C256-74EF-EAF0-B6B29F1A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71" y="1625488"/>
            <a:ext cx="9764658" cy="3607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81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中程度の精度で自動的に生成された説明">
            <a:extLst>
              <a:ext uri="{FF2B5EF4-FFF2-40B4-BE49-F238E27FC236}">
                <a16:creationId xmlns:a16="http://schemas.microsoft.com/office/drawing/2014/main" id="{24967D38-3A38-4225-7A8B-4A386AD2C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09" y="940692"/>
            <a:ext cx="10167181" cy="497661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BBDBADD-CBD7-C3DE-FFC3-6F52C4046F8B}"/>
              </a:ext>
            </a:extLst>
          </p:cNvPr>
          <p:cNvSpPr/>
          <p:nvPr/>
        </p:nvSpPr>
        <p:spPr>
          <a:xfrm>
            <a:off x="1637879" y="2039619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9481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2093900-B24B-BC01-F412-8FE680B35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4" y="1822114"/>
            <a:ext cx="10389592" cy="32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360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F2093900-B24B-BC01-F412-8FE680B35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4" y="1822114"/>
            <a:ext cx="10389592" cy="321377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34CF1F5-E64C-6137-1920-7BE90D0DB5BD}"/>
              </a:ext>
            </a:extLst>
          </p:cNvPr>
          <p:cNvSpPr/>
          <p:nvPr/>
        </p:nvSpPr>
        <p:spPr>
          <a:xfrm>
            <a:off x="1446960" y="4411030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3EBAFAE-3189-0136-E5F0-BDCEB7269AED}"/>
              </a:ext>
            </a:extLst>
          </p:cNvPr>
          <p:cNvCxnSpPr>
            <a:cxnSpLocks/>
          </p:cNvCxnSpPr>
          <p:nvPr/>
        </p:nvCxnSpPr>
        <p:spPr>
          <a:xfrm>
            <a:off x="2733498" y="2829571"/>
            <a:ext cx="491047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8732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0CFBA34-3F54-3F84-D393-D22A9A10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18" y="1435756"/>
            <a:ext cx="9975363" cy="398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2248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D0CFBA34-3F54-3F84-D393-D22A9A10C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18" y="1435756"/>
            <a:ext cx="9975363" cy="39864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A055249-911E-E7A4-2A50-16F73825B945}"/>
              </a:ext>
            </a:extLst>
          </p:cNvPr>
          <p:cNvSpPr/>
          <p:nvPr/>
        </p:nvSpPr>
        <p:spPr>
          <a:xfrm>
            <a:off x="1693539" y="4770626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630ABDA-B043-4DAC-F692-A8E0F054B020}"/>
              </a:ext>
            </a:extLst>
          </p:cNvPr>
          <p:cNvSpPr txBox="1"/>
          <p:nvPr/>
        </p:nvSpPr>
        <p:spPr>
          <a:xfrm>
            <a:off x="6632869" y="2700387"/>
            <a:ext cx="50360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b="1" dirty="0">
                <a:solidFill>
                  <a:srgbClr val="0070C0"/>
                </a:solidFill>
              </a:rPr>
              <a:t>SMTP</a:t>
            </a:r>
            <a:r>
              <a:rPr lang="ja-JP" altLang="en-US" sz="1600" b="1" dirty="0">
                <a:solidFill>
                  <a:srgbClr val="0070C0"/>
                </a:solidFill>
              </a:rPr>
              <a:t>（</a:t>
            </a:r>
            <a:r>
              <a:rPr lang="en-US" altLang="ja-JP" sz="1600" b="1" dirty="0">
                <a:solidFill>
                  <a:srgbClr val="0070C0"/>
                </a:solidFill>
              </a:rPr>
              <a:t>Simple Mail Transfer </a:t>
            </a:r>
            <a:r>
              <a:rPr lang="en-US" altLang="ja-JP" sz="1600" b="1" dirty="0" err="1">
                <a:solidFill>
                  <a:srgbClr val="0070C0"/>
                </a:solidFill>
              </a:rPr>
              <a:t>Protcol</a:t>
            </a:r>
            <a:r>
              <a:rPr lang="ja-JP" altLang="en-US" sz="1600" b="1" dirty="0">
                <a:solidFill>
                  <a:srgbClr val="0070C0"/>
                </a:solidFill>
              </a:rPr>
              <a:t>）：</a:t>
            </a:r>
            <a:endParaRPr lang="en-US" altLang="ja-JP" sz="1600" b="1" dirty="0">
              <a:solidFill>
                <a:srgbClr val="0070C0"/>
              </a:solidFill>
            </a:endParaRPr>
          </a:p>
          <a:p>
            <a:r>
              <a:rPr lang="ja-JP" altLang="en-US" sz="1600" b="1" dirty="0"/>
              <a:t>電子メールの</a:t>
            </a:r>
            <a:r>
              <a:rPr lang="ja-JP" altLang="en-US" sz="1600" b="1" dirty="0">
                <a:solidFill>
                  <a:srgbClr val="FF0000"/>
                </a:solidFill>
              </a:rPr>
              <a:t>送受信</a:t>
            </a:r>
            <a:r>
              <a:rPr lang="ja-JP" altLang="en-US" sz="1600" b="1" dirty="0"/>
              <a:t>や転送に利用される</a:t>
            </a:r>
            <a:endParaRPr lang="en-US" altLang="ja-JP" sz="1600" b="1" dirty="0"/>
          </a:p>
          <a:p>
            <a:r>
              <a:rPr lang="ja-JP" altLang="en-US" sz="1600" b="1" dirty="0"/>
              <a:t>通信プロトコル</a:t>
            </a:r>
            <a:endParaRPr lang="en-US" altLang="ja-JP" sz="1600" b="1" dirty="0"/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0070C0"/>
                </a:solidFill>
              </a:rPr>
              <a:t>POP3</a:t>
            </a:r>
            <a:r>
              <a:rPr lang="ja-JP" altLang="en-US" sz="1600" b="1" dirty="0">
                <a:solidFill>
                  <a:srgbClr val="0070C0"/>
                </a:solidFill>
              </a:rPr>
              <a:t>（</a:t>
            </a:r>
            <a:r>
              <a:rPr lang="en-US" altLang="ja-JP" sz="1600" b="1" dirty="0">
                <a:solidFill>
                  <a:srgbClr val="0070C0"/>
                </a:solidFill>
              </a:rPr>
              <a:t>Post Office Protocol Version 3</a:t>
            </a:r>
            <a:r>
              <a:rPr lang="ja-JP" altLang="en-US" sz="1600" b="1" dirty="0">
                <a:solidFill>
                  <a:srgbClr val="0070C0"/>
                </a:solidFill>
              </a:rPr>
              <a:t>）：</a:t>
            </a:r>
            <a:endParaRPr lang="en-US" altLang="ja-JP" sz="1600" b="1" dirty="0">
              <a:solidFill>
                <a:srgbClr val="0070C0"/>
              </a:solidFill>
            </a:endParaRPr>
          </a:p>
          <a:p>
            <a:r>
              <a:rPr lang="ja-JP" altLang="en-US" sz="1600" b="1" dirty="0"/>
              <a:t>電子メールを</a:t>
            </a:r>
            <a:r>
              <a:rPr lang="ja-JP" altLang="en-US" sz="1600" b="1" dirty="0">
                <a:solidFill>
                  <a:srgbClr val="FF0000"/>
                </a:solidFill>
              </a:rPr>
              <a:t>受信</a:t>
            </a:r>
            <a:r>
              <a:rPr lang="ja-JP" altLang="en-US" sz="1600" b="1" dirty="0"/>
              <a:t>するために使用される</a:t>
            </a:r>
            <a:endParaRPr lang="en-US" altLang="ja-JP" sz="1600" b="1" dirty="0"/>
          </a:p>
          <a:p>
            <a:r>
              <a:rPr lang="ja-JP" altLang="en-US" sz="1600" b="1" dirty="0"/>
              <a:t>通信プロトコル</a:t>
            </a:r>
            <a:endParaRPr lang="en-US" altLang="ja-JP" sz="1600" b="1" dirty="0"/>
          </a:p>
          <a:p>
            <a:endParaRPr lang="en-US" altLang="ja-JP" sz="1600" b="1" dirty="0"/>
          </a:p>
          <a:p>
            <a:r>
              <a:rPr lang="en-US" altLang="ja-JP" sz="1600" b="1" dirty="0">
                <a:solidFill>
                  <a:srgbClr val="0070C0"/>
                </a:solidFill>
              </a:rPr>
              <a:t>IMAP4</a:t>
            </a:r>
            <a:r>
              <a:rPr lang="ja-JP" altLang="en-US" sz="1600" b="1" dirty="0">
                <a:solidFill>
                  <a:srgbClr val="0070C0"/>
                </a:solidFill>
              </a:rPr>
              <a:t>（</a:t>
            </a:r>
            <a:r>
              <a:rPr lang="en-US" altLang="ja-JP" sz="1600" b="1" dirty="0">
                <a:solidFill>
                  <a:srgbClr val="0070C0"/>
                </a:solidFill>
              </a:rPr>
              <a:t>Internet Message Access Protocol 4</a:t>
            </a:r>
            <a:r>
              <a:rPr lang="ja-JP" altLang="en-US" sz="1600" b="1" dirty="0">
                <a:solidFill>
                  <a:srgbClr val="0070C0"/>
                </a:solidFill>
              </a:rPr>
              <a:t>）：</a:t>
            </a:r>
            <a:endParaRPr lang="en-US" altLang="ja-JP" sz="1600" b="1" dirty="0">
              <a:solidFill>
                <a:srgbClr val="0070C0"/>
              </a:solidFill>
            </a:endParaRPr>
          </a:p>
          <a:p>
            <a:r>
              <a:rPr lang="ja-JP" altLang="en-US" sz="1600" b="1" dirty="0"/>
              <a:t>電子メールを</a:t>
            </a:r>
            <a:r>
              <a:rPr lang="en-US" altLang="ja-JP" sz="1600" b="1" dirty="0"/>
              <a:t>PC</a:t>
            </a:r>
            <a:r>
              <a:rPr lang="ja-JP" altLang="en-US" sz="1600" b="1" dirty="0"/>
              <a:t>等のクライアントにダウンロード</a:t>
            </a:r>
            <a:endParaRPr lang="en-US" altLang="ja-JP" sz="1600" b="1" dirty="0"/>
          </a:p>
          <a:p>
            <a:r>
              <a:rPr lang="ja-JP" altLang="en-US" sz="1600" b="1" dirty="0"/>
              <a:t>せずメールサーバーに置いたまま読むことができるプロトコル</a:t>
            </a:r>
          </a:p>
        </p:txBody>
      </p:sp>
    </p:spTree>
    <p:extLst>
      <p:ext uri="{BB962C8B-B14F-4D97-AF65-F5344CB8AC3E}">
        <p14:creationId xmlns:p14="http://schemas.microsoft.com/office/powerpoint/2010/main" val="38639092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04DEA09B-0D70-0D33-5BA3-AC7290C7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8" y="957238"/>
            <a:ext cx="10031384" cy="494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84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04DEA09B-0D70-0D33-5BA3-AC7290C79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08" y="957238"/>
            <a:ext cx="10031384" cy="494352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BC88D0-0F4F-90B4-7217-69296951C89A}"/>
              </a:ext>
            </a:extLst>
          </p:cNvPr>
          <p:cNvSpPr/>
          <p:nvPr/>
        </p:nvSpPr>
        <p:spPr>
          <a:xfrm>
            <a:off x="1786007" y="3023904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9F9B2FC-FF78-D383-1557-4E518A92F46B}"/>
              </a:ext>
            </a:extLst>
          </p:cNvPr>
          <p:cNvSpPr txBox="1"/>
          <p:nvPr/>
        </p:nvSpPr>
        <p:spPr>
          <a:xfrm>
            <a:off x="1991998" y="1536062"/>
            <a:ext cx="7423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Business Process Outsourcing</a:t>
            </a: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57030EA-C378-0FC6-6AE9-2BCEFAA7A204}"/>
              </a:ext>
            </a:extLst>
          </p:cNvPr>
          <p:cNvCxnSpPr>
            <a:cxnSpLocks/>
          </p:cNvCxnSpPr>
          <p:nvPr/>
        </p:nvCxnSpPr>
        <p:spPr>
          <a:xfrm>
            <a:off x="3945849" y="3887809"/>
            <a:ext cx="154055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23641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210CDC6A-A755-B0E5-4C17-F5347C35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54" y="264711"/>
            <a:ext cx="8979292" cy="632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51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自動的に生成された説明">
            <a:extLst>
              <a:ext uri="{FF2B5EF4-FFF2-40B4-BE49-F238E27FC236}">
                <a16:creationId xmlns:a16="http://schemas.microsoft.com/office/drawing/2014/main" id="{210CDC6A-A755-B0E5-4C17-F5347C356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54" y="264711"/>
            <a:ext cx="8979292" cy="632857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9C438FF-63D2-DA46-CF66-8636F63F09B2}"/>
              </a:ext>
            </a:extLst>
          </p:cNvPr>
          <p:cNvSpPr/>
          <p:nvPr/>
        </p:nvSpPr>
        <p:spPr>
          <a:xfrm>
            <a:off x="2083958" y="6085603"/>
            <a:ext cx="411983" cy="384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44EDC83-0933-BBB8-8476-5B4A46B73235}"/>
              </a:ext>
            </a:extLst>
          </p:cNvPr>
          <p:cNvSpPr txBox="1"/>
          <p:nvPr/>
        </p:nvSpPr>
        <p:spPr>
          <a:xfrm>
            <a:off x="7119018" y="4767285"/>
            <a:ext cx="34666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a</a:t>
            </a:r>
            <a:r>
              <a:rPr lang="ja-JP" altLang="en-US" sz="2000" b="1" dirty="0">
                <a:solidFill>
                  <a:srgbClr val="0070C0"/>
                </a:solidFill>
              </a:rPr>
              <a:t>：</a:t>
            </a:r>
            <a:r>
              <a:rPr lang="en-US" altLang="ja-JP" sz="2000" b="1" dirty="0">
                <a:solidFill>
                  <a:srgbClr val="0070C0"/>
                </a:solidFill>
              </a:rPr>
              <a:t>90/3=30 (</a:t>
            </a:r>
            <a:r>
              <a:rPr lang="ja-JP" altLang="en-US" sz="2000" b="1" dirty="0">
                <a:solidFill>
                  <a:srgbClr val="0070C0"/>
                </a:solidFill>
              </a:rPr>
              <a:t>万円</a:t>
            </a:r>
            <a:r>
              <a:rPr lang="en-US" altLang="ja-JP" sz="2000" b="1" dirty="0">
                <a:solidFill>
                  <a:srgbClr val="0070C0"/>
                </a:solidFill>
              </a:rPr>
              <a:t>/</a:t>
            </a:r>
            <a:r>
              <a:rPr lang="ja-JP" altLang="en-US" sz="2000" b="1" dirty="0">
                <a:solidFill>
                  <a:srgbClr val="0070C0"/>
                </a:solidFill>
              </a:rPr>
              <a:t>年</a:t>
            </a:r>
            <a:r>
              <a:rPr lang="en-US" altLang="ja-JP" sz="2000" b="1" dirty="0">
                <a:solidFill>
                  <a:srgbClr val="0070C0"/>
                </a:solidFill>
              </a:rPr>
              <a:t>)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b</a:t>
            </a:r>
            <a:r>
              <a:rPr lang="ja-JP" altLang="en-US" sz="2000" b="1" dirty="0">
                <a:solidFill>
                  <a:srgbClr val="0070C0"/>
                </a:solidFill>
              </a:rPr>
              <a:t>：</a:t>
            </a:r>
            <a:r>
              <a:rPr lang="en-US" altLang="ja-JP" sz="2000" b="1" dirty="0">
                <a:solidFill>
                  <a:srgbClr val="0070C0"/>
                </a:solidFill>
              </a:rPr>
              <a:t>300/5=60 (</a:t>
            </a:r>
            <a:r>
              <a:rPr lang="ja-JP" altLang="en-US" sz="2000" b="1" dirty="0">
                <a:solidFill>
                  <a:srgbClr val="0070C0"/>
                </a:solidFill>
              </a:rPr>
              <a:t>万円</a:t>
            </a:r>
            <a:r>
              <a:rPr lang="en-US" altLang="ja-JP" sz="2000" b="1" dirty="0">
                <a:solidFill>
                  <a:srgbClr val="0070C0"/>
                </a:solidFill>
              </a:rPr>
              <a:t>/</a:t>
            </a:r>
            <a:r>
              <a:rPr lang="ja-JP" altLang="en-US" sz="2000" b="1" dirty="0">
                <a:solidFill>
                  <a:srgbClr val="0070C0"/>
                </a:solidFill>
              </a:rPr>
              <a:t>年</a:t>
            </a:r>
            <a:r>
              <a:rPr lang="en-US" altLang="ja-JP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049078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D3CF4AE1-23A7-A6F1-7E8F-C93EEBBC5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475" y="744821"/>
            <a:ext cx="9917050" cy="536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69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462</Words>
  <Application>Microsoft Office PowerPoint</Application>
  <PresentationFormat>ワイド画面</PresentationFormat>
  <Paragraphs>57</Paragraphs>
  <Slides>102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102</vt:i4>
      </vt:variant>
    </vt:vector>
  </HeadingPairs>
  <TitlesOfParts>
    <vt:vector size="107" baseType="lpstr">
      <vt:lpstr>游ゴシック</vt:lpstr>
      <vt:lpstr>游ゴシック Light</vt:lpstr>
      <vt:lpstr>Arial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259</cp:revision>
  <dcterms:created xsi:type="dcterms:W3CDTF">2023-10-12T01:21:29Z</dcterms:created>
  <dcterms:modified xsi:type="dcterms:W3CDTF">2025-02-27T01:51:04Z</dcterms:modified>
</cp:coreProperties>
</file>